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78" r:id="rId9"/>
    <p:sldId id="279" r:id="rId10"/>
    <p:sldId id="282" r:id="rId11"/>
    <p:sldId id="283" r:id="rId12"/>
    <p:sldId id="266" r:id="rId13"/>
    <p:sldId id="284" r:id="rId14"/>
    <p:sldId id="270" r:id="rId15"/>
    <p:sldId id="271" r:id="rId16"/>
    <p:sldId id="272" r:id="rId17"/>
    <p:sldId id="285" r:id="rId18"/>
    <p:sldId id="286" r:id="rId19"/>
    <p:sldId id="287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7F2CAA-08F4-4993-BD0D-AEF2DD200A79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48EDDD7-C31E-42CA-819D-672A015FB851}">
      <dgm:prSet/>
      <dgm:spPr/>
      <dgm:t>
        <a:bodyPr/>
        <a:lstStyle/>
        <a:p>
          <a:r>
            <a:rPr lang="ru-RU" dirty="0">
              <a:solidFill>
                <a:schemeClr val="tx1">
                  <a:lumMod val="75000"/>
                  <a:lumOff val="25000"/>
                </a:schemeClr>
              </a:solidFill>
            </a:rPr>
            <a:t>доля в уставном капитале коммерческой организации, принадлежащая одному или нескольким юр. лицам, не являющимся субъектами малого предпринимательства, не превышает 25%</a:t>
          </a:r>
        </a:p>
      </dgm:t>
    </dgm:pt>
    <dgm:pt modelId="{8D50B6B4-E300-4285-8056-6DFCCA8A333E}" type="parTrans" cxnId="{26DDBDC7-2E6A-4818-9DAC-9B6B6E6F1033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CD5AA57-96F3-46E9-B715-F2DEE3CF902E}" type="sibTrans" cxnId="{26DDBDC7-2E6A-4818-9DAC-9B6B6E6F1033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15D504C-30C2-4850-B9BE-9BAF9CC9139B}">
      <dgm:prSet/>
      <dgm:spPr/>
      <dgm:t>
        <a:bodyPr/>
        <a:lstStyle/>
        <a:p>
          <a:r>
            <a:rPr lang="ru-RU" dirty="0">
              <a:solidFill>
                <a:schemeClr val="tx1">
                  <a:lumMod val="75000"/>
                  <a:lumOff val="25000"/>
                </a:schemeClr>
              </a:solidFill>
            </a:rPr>
            <a:t>доля участия государства, субъектов РФ, общественных и религиозных организаций или каких - либо фондов также не превышает 25%</a:t>
          </a:r>
        </a:p>
      </dgm:t>
    </dgm:pt>
    <dgm:pt modelId="{1934118E-0E71-45E7-868C-49D133E2CD10}" type="parTrans" cxnId="{F8EE6F98-431D-4B88-8BC6-095A08EB942D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30DE588-9B47-41A1-9170-60F0AB3E7A74}" type="sibTrans" cxnId="{F8EE6F98-431D-4B88-8BC6-095A08EB942D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96D9549-6E5B-4045-831F-E91A1CE120BB}">
      <dgm:prSet/>
      <dgm:spPr/>
      <dgm:t>
        <a:bodyPr/>
        <a:lstStyle/>
        <a:p>
          <a:r>
            <a:rPr lang="ru-RU" dirty="0">
              <a:solidFill>
                <a:schemeClr val="tx1">
                  <a:lumMod val="75000"/>
                  <a:lumOff val="25000"/>
                </a:schemeClr>
              </a:solidFill>
            </a:rPr>
            <a:t>доля участия иностранных юр. лиц и (или) юр. лиц, не являющихся субъектами малого и среднего предпринимательства, не превышает 49 %</a:t>
          </a:r>
        </a:p>
      </dgm:t>
    </dgm:pt>
    <dgm:pt modelId="{6303D4E2-5213-482B-B0E9-A0BBCC303E31}" type="parTrans" cxnId="{5926E04E-FD44-48B0-A2AE-E126CDC70BCF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3294595-89F1-4DBE-886A-55236A832571}" type="sibTrans" cxnId="{5926E04E-FD44-48B0-A2AE-E126CDC70BCF}">
      <dgm:prSet/>
      <dgm:spPr/>
      <dgm:t>
        <a:bodyPr/>
        <a:lstStyle/>
        <a:p>
          <a:endParaRPr lang="ru-RU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BFE8BBD-1099-4BD4-A214-049E994B56A9}" type="pres">
      <dgm:prSet presAssocID="{BA7F2CAA-08F4-4993-BD0D-AEF2DD200A79}" presName="linearFlow" presStyleCnt="0">
        <dgm:presLayoutVars>
          <dgm:dir/>
          <dgm:resizeHandles val="exact"/>
        </dgm:presLayoutVars>
      </dgm:prSet>
      <dgm:spPr/>
    </dgm:pt>
    <dgm:pt modelId="{0E868201-9781-4E92-A55F-3291CCA8483D}" type="pres">
      <dgm:prSet presAssocID="{548EDDD7-C31E-42CA-819D-672A015FB851}" presName="composite" presStyleCnt="0"/>
      <dgm:spPr/>
    </dgm:pt>
    <dgm:pt modelId="{0A762C2A-6474-4BD7-8EE0-00930852728C}" type="pres">
      <dgm:prSet presAssocID="{548EDDD7-C31E-42CA-819D-672A015FB851}" presName="imgShp" presStyleLbl="fgImgPlace1" presStyleIdx="0" presStyleCnt="3" custLinFactNeighborX="-84940"/>
      <dgm:spPr/>
    </dgm:pt>
    <dgm:pt modelId="{47DF6E46-4D8C-446A-8ED7-6C082CB2714D}" type="pres">
      <dgm:prSet presAssocID="{548EDDD7-C31E-42CA-819D-672A015FB851}" presName="txShp" presStyleLbl="node1" presStyleIdx="0" presStyleCnt="3" custScaleX="130460">
        <dgm:presLayoutVars>
          <dgm:bulletEnabled val="1"/>
        </dgm:presLayoutVars>
      </dgm:prSet>
      <dgm:spPr/>
    </dgm:pt>
    <dgm:pt modelId="{30E66EDD-4157-4CA7-8637-24A80B77E622}" type="pres">
      <dgm:prSet presAssocID="{8CD5AA57-96F3-46E9-B715-F2DEE3CF902E}" presName="spacing" presStyleCnt="0"/>
      <dgm:spPr/>
    </dgm:pt>
    <dgm:pt modelId="{BE9DF0C7-7B49-455E-BDC3-F9893C54C437}" type="pres">
      <dgm:prSet presAssocID="{E15D504C-30C2-4850-B9BE-9BAF9CC9139B}" presName="composite" presStyleCnt="0"/>
      <dgm:spPr/>
    </dgm:pt>
    <dgm:pt modelId="{6BD22288-F9F4-4342-A9AC-563F35D211F1}" type="pres">
      <dgm:prSet presAssocID="{E15D504C-30C2-4850-B9BE-9BAF9CC9139B}" presName="imgShp" presStyleLbl="fgImgPlace1" presStyleIdx="1" presStyleCnt="3" custLinFactNeighborX="-84940"/>
      <dgm:spPr/>
    </dgm:pt>
    <dgm:pt modelId="{383A7D59-9197-4F23-B076-8034924A129A}" type="pres">
      <dgm:prSet presAssocID="{E15D504C-30C2-4850-B9BE-9BAF9CC9139B}" presName="txShp" presStyleLbl="node1" presStyleIdx="1" presStyleCnt="3" custScaleX="130460">
        <dgm:presLayoutVars>
          <dgm:bulletEnabled val="1"/>
        </dgm:presLayoutVars>
      </dgm:prSet>
      <dgm:spPr/>
    </dgm:pt>
    <dgm:pt modelId="{980ECD93-26E7-460A-97DD-1FAA9ABF0343}" type="pres">
      <dgm:prSet presAssocID="{E30DE588-9B47-41A1-9170-60F0AB3E7A74}" presName="spacing" presStyleCnt="0"/>
      <dgm:spPr/>
    </dgm:pt>
    <dgm:pt modelId="{FDFF2975-9DDB-4DDA-BD3A-EF5858918137}" type="pres">
      <dgm:prSet presAssocID="{296D9549-6E5B-4045-831F-E91A1CE120BB}" presName="composite" presStyleCnt="0"/>
      <dgm:spPr/>
    </dgm:pt>
    <dgm:pt modelId="{4DD700D7-61C7-4023-A487-6D4D1E84092F}" type="pres">
      <dgm:prSet presAssocID="{296D9549-6E5B-4045-831F-E91A1CE120BB}" presName="imgShp" presStyleLbl="fgImgPlace1" presStyleIdx="2" presStyleCnt="3" custLinFactNeighborX="-84940"/>
      <dgm:spPr/>
    </dgm:pt>
    <dgm:pt modelId="{FA8840A7-E656-42B6-915B-0122A7F3AFBF}" type="pres">
      <dgm:prSet presAssocID="{296D9549-6E5B-4045-831F-E91A1CE120BB}" presName="txShp" presStyleLbl="node1" presStyleIdx="2" presStyleCnt="3" custScaleX="130460">
        <dgm:presLayoutVars>
          <dgm:bulletEnabled val="1"/>
        </dgm:presLayoutVars>
      </dgm:prSet>
      <dgm:spPr/>
    </dgm:pt>
  </dgm:ptLst>
  <dgm:cxnLst>
    <dgm:cxn modelId="{5B215E06-FB36-41BF-B15D-E511DEC0C753}" type="presOf" srcId="{BA7F2CAA-08F4-4993-BD0D-AEF2DD200A79}" destId="{0BFE8BBD-1099-4BD4-A214-049E994B56A9}" srcOrd="0" destOrd="0" presId="urn:microsoft.com/office/officeart/2005/8/layout/vList3"/>
    <dgm:cxn modelId="{5926E04E-FD44-48B0-A2AE-E126CDC70BCF}" srcId="{BA7F2CAA-08F4-4993-BD0D-AEF2DD200A79}" destId="{296D9549-6E5B-4045-831F-E91A1CE120BB}" srcOrd="2" destOrd="0" parTransId="{6303D4E2-5213-482B-B0E9-A0BBCC303E31}" sibTransId="{93294595-89F1-4DBE-886A-55236A832571}"/>
    <dgm:cxn modelId="{69B9DA71-0EDF-4BEC-B4EC-42E8CCA33E24}" type="presOf" srcId="{548EDDD7-C31E-42CA-819D-672A015FB851}" destId="{47DF6E46-4D8C-446A-8ED7-6C082CB2714D}" srcOrd="0" destOrd="0" presId="urn:microsoft.com/office/officeart/2005/8/layout/vList3"/>
    <dgm:cxn modelId="{61F19377-664B-4BF6-A3A1-9EC6F6FEE4E5}" type="presOf" srcId="{E15D504C-30C2-4850-B9BE-9BAF9CC9139B}" destId="{383A7D59-9197-4F23-B076-8034924A129A}" srcOrd="0" destOrd="0" presId="urn:microsoft.com/office/officeart/2005/8/layout/vList3"/>
    <dgm:cxn modelId="{F8EE6F98-431D-4B88-8BC6-095A08EB942D}" srcId="{BA7F2CAA-08F4-4993-BD0D-AEF2DD200A79}" destId="{E15D504C-30C2-4850-B9BE-9BAF9CC9139B}" srcOrd="1" destOrd="0" parTransId="{1934118E-0E71-45E7-868C-49D133E2CD10}" sibTransId="{E30DE588-9B47-41A1-9170-60F0AB3E7A74}"/>
    <dgm:cxn modelId="{26DDBDC7-2E6A-4818-9DAC-9B6B6E6F1033}" srcId="{BA7F2CAA-08F4-4993-BD0D-AEF2DD200A79}" destId="{548EDDD7-C31E-42CA-819D-672A015FB851}" srcOrd="0" destOrd="0" parTransId="{8D50B6B4-E300-4285-8056-6DFCCA8A333E}" sibTransId="{8CD5AA57-96F3-46E9-B715-F2DEE3CF902E}"/>
    <dgm:cxn modelId="{0F9DFEE7-8CC3-43D3-97FF-619A7A7824D0}" type="presOf" srcId="{296D9549-6E5B-4045-831F-E91A1CE120BB}" destId="{FA8840A7-E656-42B6-915B-0122A7F3AFBF}" srcOrd="0" destOrd="0" presId="urn:microsoft.com/office/officeart/2005/8/layout/vList3"/>
    <dgm:cxn modelId="{45048EA9-3237-48ED-B45C-C690FC406772}" type="presParOf" srcId="{0BFE8BBD-1099-4BD4-A214-049E994B56A9}" destId="{0E868201-9781-4E92-A55F-3291CCA8483D}" srcOrd="0" destOrd="0" presId="urn:microsoft.com/office/officeart/2005/8/layout/vList3"/>
    <dgm:cxn modelId="{74284666-89F2-4763-A8E9-A1ED65EA76E3}" type="presParOf" srcId="{0E868201-9781-4E92-A55F-3291CCA8483D}" destId="{0A762C2A-6474-4BD7-8EE0-00930852728C}" srcOrd="0" destOrd="0" presId="urn:microsoft.com/office/officeart/2005/8/layout/vList3"/>
    <dgm:cxn modelId="{2B1D5950-C351-4A64-B860-5C9661D072FF}" type="presParOf" srcId="{0E868201-9781-4E92-A55F-3291CCA8483D}" destId="{47DF6E46-4D8C-446A-8ED7-6C082CB2714D}" srcOrd="1" destOrd="0" presId="urn:microsoft.com/office/officeart/2005/8/layout/vList3"/>
    <dgm:cxn modelId="{C5CDAFAD-87C9-40D0-9659-76CE241A5597}" type="presParOf" srcId="{0BFE8BBD-1099-4BD4-A214-049E994B56A9}" destId="{30E66EDD-4157-4CA7-8637-24A80B77E622}" srcOrd="1" destOrd="0" presId="urn:microsoft.com/office/officeart/2005/8/layout/vList3"/>
    <dgm:cxn modelId="{601007C1-130E-4780-B86C-C375BA30422E}" type="presParOf" srcId="{0BFE8BBD-1099-4BD4-A214-049E994B56A9}" destId="{BE9DF0C7-7B49-455E-BDC3-F9893C54C437}" srcOrd="2" destOrd="0" presId="urn:microsoft.com/office/officeart/2005/8/layout/vList3"/>
    <dgm:cxn modelId="{CF14B896-A2D1-40C0-9591-FB5B1093D633}" type="presParOf" srcId="{BE9DF0C7-7B49-455E-BDC3-F9893C54C437}" destId="{6BD22288-F9F4-4342-A9AC-563F35D211F1}" srcOrd="0" destOrd="0" presId="urn:microsoft.com/office/officeart/2005/8/layout/vList3"/>
    <dgm:cxn modelId="{1B364D85-580C-4CED-9DEE-FAB060481699}" type="presParOf" srcId="{BE9DF0C7-7B49-455E-BDC3-F9893C54C437}" destId="{383A7D59-9197-4F23-B076-8034924A129A}" srcOrd="1" destOrd="0" presId="urn:microsoft.com/office/officeart/2005/8/layout/vList3"/>
    <dgm:cxn modelId="{34BADAE8-4772-4FBC-84F3-03B71CD61A28}" type="presParOf" srcId="{0BFE8BBD-1099-4BD4-A214-049E994B56A9}" destId="{980ECD93-26E7-460A-97DD-1FAA9ABF0343}" srcOrd="3" destOrd="0" presId="urn:microsoft.com/office/officeart/2005/8/layout/vList3"/>
    <dgm:cxn modelId="{44393184-C8AE-4779-B95E-ED04C0D37997}" type="presParOf" srcId="{0BFE8BBD-1099-4BD4-A214-049E994B56A9}" destId="{FDFF2975-9DDB-4DDA-BD3A-EF5858918137}" srcOrd="4" destOrd="0" presId="urn:microsoft.com/office/officeart/2005/8/layout/vList3"/>
    <dgm:cxn modelId="{89C0FBC7-6EF2-4DC8-B2D1-4D423888A0A9}" type="presParOf" srcId="{FDFF2975-9DDB-4DDA-BD3A-EF5858918137}" destId="{4DD700D7-61C7-4023-A487-6D4D1E84092F}" srcOrd="0" destOrd="0" presId="urn:microsoft.com/office/officeart/2005/8/layout/vList3"/>
    <dgm:cxn modelId="{674B83F6-8357-466A-A7EE-37E97C32A703}" type="presParOf" srcId="{FDFF2975-9DDB-4DDA-BD3A-EF5858918137}" destId="{FA8840A7-E656-42B6-915B-0122A7F3AFB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0F4FDA-29B6-4BA5-8506-BCFB4F140479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0DB89FA-4459-431D-B2E6-8CA634E0DDAD}">
      <dgm:prSet/>
      <dgm:spPr/>
      <dgm:t>
        <a:bodyPr/>
        <a:lstStyle/>
        <a:p>
          <a:r>
            <a:rPr lang="ru-RU" b="0" i="0">
              <a:solidFill>
                <a:srgbClr val="404040"/>
              </a:solidFill>
            </a:rPr>
            <a:t>Категория субъекта малого или среднего предпринимательства определяется в</a:t>
          </a:r>
          <a:br>
            <a:rPr lang="ru-RU">
              <a:solidFill>
                <a:srgbClr val="404040"/>
              </a:solidFill>
            </a:rPr>
          </a:br>
          <a:r>
            <a:rPr lang="ru-RU" b="0" i="0">
              <a:solidFill>
                <a:srgbClr val="404040"/>
              </a:solidFill>
            </a:rPr>
            <a:t>соответствии с наибольшим по значению условием:</a:t>
          </a:r>
          <a:endParaRPr lang="ru-RU">
            <a:solidFill>
              <a:srgbClr val="404040"/>
            </a:solidFill>
          </a:endParaRPr>
        </a:p>
      </dgm:t>
    </dgm:pt>
    <dgm:pt modelId="{2BF865B9-26DC-4298-9234-5BB62807F8D0}" type="parTrans" cxnId="{BFCA4EC1-08C5-46D2-947D-33EA913CA552}">
      <dgm:prSet/>
      <dgm:spPr/>
      <dgm:t>
        <a:bodyPr/>
        <a:lstStyle/>
        <a:p>
          <a:endParaRPr lang="ru-RU">
            <a:solidFill>
              <a:srgbClr val="404040"/>
            </a:solidFill>
          </a:endParaRPr>
        </a:p>
      </dgm:t>
    </dgm:pt>
    <dgm:pt modelId="{07C00098-D3BC-4CB3-AF61-F9D4A3140BB8}" type="sibTrans" cxnId="{BFCA4EC1-08C5-46D2-947D-33EA913CA552}">
      <dgm:prSet/>
      <dgm:spPr/>
      <dgm:t>
        <a:bodyPr/>
        <a:lstStyle/>
        <a:p>
          <a:endParaRPr lang="ru-RU">
            <a:solidFill>
              <a:srgbClr val="404040"/>
            </a:solidFill>
          </a:endParaRPr>
        </a:p>
      </dgm:t>
    </dgm:pt>
    <dgm:pt modelId="{A0BB8AB9-91B0-413A-A0E1-A474266F2409}">
      <dgm:prSet/>
      <dgm:spPr/>
      <dgm:t>
        <a:bodyPr/>
        <a:lstStyle/>
        <a:p>
          <a:r>
            <a:rPr lang="ru-RU" b="0" i="0">
              <a:solidFill>
                <a:srgbClr val="404040"/>
              </a:solidFill>
            </a:rPr>
            <a:t>доля в собственности</a:t>
          </a:r>
          <a:endParaRPr lang="ru-RU">
            <a:solidFill>
              <a:srgbClr val="404040"/>
            </a:solidFill>
          </a:endParaRPr>
        </a:p>
      </dgm:t>
    </dgm:pt>
    <dgm:pt modelId="{97767B6F-ACCB-49E7-BBB0-BF540C82881B}" type="parTrans" cxnId="{D3BDB0DB-0FBF-4C1F-B388-F7C9BC73BCE8}">
      <dgm:prSet/>
      <dgm:spPr/>
      <dgm:t>
        <a:bodyPr/>
        <a:lstStyle/>
        <a:p>
          <a:endParaRPr lang="ru-RU">
            <a:solidFill>
              <a:srgbClr val="404040"/>
            </a:solidFill>
          </a:endParaRPr>
        </a:p>
      </dgm:t>
    </dgm:pt>
    <dgm:pt modelId="{34175F55-D77D-4812-91F7-6CD0DD0A2187}" type="sibTrans" cxnId="{D3BDB0DB-0FBF-4C1F-B388-F7C9BC73BCE8}">
      <dgm:prSet/>
      <dgm:spPr/>
      <dgm:t>
        <a:bodyPr/>
        <a:lstStyle/>
        <a:p>
          <a:endParaRPr lang="ru-RU">
            <a:solidFill>
              <a:srgbClr val="404040"/>
            </a:solidFill>
          </a:endParaRPr>
        </a:p>
      </dgm:t>
    </dgm:pt>
    <dgm:pt modelId="{75C30572-EFB1-49D9-AF1C-3CE9EDD29D52}">
      <dgm:prSet/>
      <dgm:spPr/>
      <dgm:t>
        <a:bodyPr/>
        <a:lstStyle/>
        <a:p>
          <a:r>
            <a:rPr lang="ru-RU" b="0" i="0">
              <a:solidFill>
                <a:srgbClr val="404040"/>
              </a:solidFill>
            </a:rPr>
            <a:t>среднесписочная численность</a:t>
          </a:r>
          <a:endParaRPr lang="ru-RU">
            <a:solidFill>
              <a:srgbClr val="404040"/>
            </a:solidFill>
          </a:endParaRPr>
        </a:p>
      </dgm:t>
    </dgm:pt>
    <dgm:pt modelId="{D21AE1A9-E52B-4993-B248-F4CDB7D48161}" type="parTrans" cxnId="{DDF08010-71F3-4968-9E34-64BD1E634E67}">
      <dgm:prSet/>
      <dgm:spPr/>
      <dgm:t>
        <a:bodyPr/>
        <a:lstStyle/>
        <a:p>
          <a:endParaRPr lang="ru-RU">
            <a:solidFill>
              <a:srgbClr val="404040"/>
            </a:solidFill>
          </a:endParaRPr>
        </a:p>
      </dgm:t>
    </dgm:pt>
    <dgm:pt modelId="{1048DA00-372A-4DB8-B930-B285CC603340}" type="sibTrans" cxnId="{DDF08010-71F3-4968-9E34-64BD1E634E67}">
      <dgm:prSet/>
      <dgm:spPr/>
      <dgm:t>
        <a:bodyPr/>
        <a:lstStyle/>
        <a:p>
          <a:endParaRPr lang="ru-RU">
            <a:solidFill>
              <a:srgbClr val="404040"/>
            </a:solidFill>
          </a:endParaRPr>
        </a:p>
      </dgm:t>
    </dgm:pt>
    <dgm:pt modelId="{81288591-FB18-46E5-9684-AE3195F9FBE3}">
      <dgm:prSet/>
      <dgm:spPr/>
      <dgm:t>
        <a:bodyPr/>
        <a:lstStyle/>
        <a:p>
          <a:r>
            <a:rPr lang="ru-RU" b="0" i="0" dirty="0">
              <a:solidFill>
                <a:srgbClr val="404040"/>
              </a:solidFill>
            </a:rPr>
            <a:t>предельный доход</a:t>
          </a:r>
          <a:endParaRPr lang="ru-RU" dirty="0">
            <a:solidFill>
              <a:srgbClr val="404040"/>
            </a:solidFill>
          </a:endParaRPr>
        </a:p>
      </dgm:t>
    </dgm:pt>
    <dgm:pt modelId="{2386C1E5-C2E9-4069-A443-68D637104113}" type="parTrans" cxnId="{35C6E0DB-D920-4241-B744-B75972260325}">
      <dgm:prSet/>
      <dgm:spPr/>
      <dgm:t>
        <a:bodyPr/>
        <a:lstStyle/>
        <a:p>
          <a:endParaRPr lang="ru-RU">
            <a:solidFill>
              <a:srgbClr val="404040"/>
            </a:solidFill>
          </a:endParaRPr>
        </a:p>
      </dgm:t>
    </dgm:pt>
    <dgm:pt modelId="{1DFCF275-C5FE-40D5-B719-01BE0EC6980D}" type="sibTrans" cxnId="{35C6E0DB-D920-4241-B744-B75972260325}">
      <dgm:prSet/>
      <dgm:spPr/>
      <dgm:t>
        <a:bodyPr/>
        <a:lstStyle/>
        <a:p>
          <a:endParaRPr lang="ru-RU">
            <a:solidFill>
              <a:srgbClr val="404040"/>
            </a:solidFill>
          </a:endParaRPr>
        </a:p>
      </dgm:t>
    </dgm:pt>
    <dgm:pt modelId="{B27ADB58-529F-4678-9476-E215E34EA0F7}" type="pres">
      <dgm:prSet presAssocID="{800F4FDA-29B6-4BA5-8506-BCFB4F140479}" presName="Name0" presStyleCnt="0">
        <dgm:presLayoutVars>
          <dgm:dir/>
          <dgm:animLvl val="lvl"/>
          <dgm:resizeHandles val="exact"/>
        </dgm:presLayoutVars>
      </dgm:prSet>
      <dgm:spPr/>
    </dgm:pt>
    <dgm:pt modelId="{838E9BD8-A323-4D8D-8A48-017C9EBA7146}" type="pres">
      <dgm:prSet presAssocID="{F0DB89FA-4459-431D-B2E6-8CA634E0DDAD}" presName="linNode" presStyleCnt="0"/>
      <dgm:spPr/>
    </dgm:pt>
    <dgm:pt modelId="{208ED007-9CF5-4A23-B136-EEE5939CFABE}" type="pres">
      <dgm:prSet presAssocID="{F0DB89FA-4459-431D-B2E6-8CA634E0DDAD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71C93DAD-8813-4804-968A-B32E79F4BAD5}" type="pres">
      <dgm:prSet presAssocID="{F0DB89FA-4459-431D-B2E6-8CA634E0DDAD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DDF08010-71F3-4968-9E34-64BD1E634E67}" srcId="{F0DB89FA-4459-431D-B2E6-8CA634E0DDAD}" destId="{75C30572-EFB1-49D9-AF1C-3CE9EDD29D52}" srcOrd="1" destOrd="0" parTransId="{D21AE1A9-E52B-4993-B248-F4CDB7D48161}" sibTransId="{1048DA00-372A-4DB8-B930-B285CC603340}"/>
    <dgm:cxn modelId="{0C09DA30-4899-475A-9495-64ECEB21C64D}" type="presOf" srcId="{A0BB8AB9-91B0-413A-A0E1-A474266F2409}" destId="{71C93DAD-8813-4804-968A-B32E79F4BAD5}" srcOrd="0" destOrd="0" presId="urn:microsoft.com/office/officeart/2005/8/layout/vList5"/>
    <dgm:cxn modelId="{ABE05B64-D101-40A4-B4C4-CA71C3855185}" type="presOf" srcId="{81288591-FB18-46E5-9684-AE3195F9FBE3}" destId="{71C93DAD-8813-4804-968A-B32E79F4BAD5}" srcOrd="0" destOrd="2" presId="urn:microsoft.com/office/officeart/2005/8/layout/vList5"/>
    <dgm:cxn modelId="{7EC0BD97-C544-4950-B540-B9C66B374D6F}" type="presOf" srcId="{75C30572-EFB1-49D9-AF1C-3CE9EDD29D52}" destId="{71C93DAD-8813-4804-968A-B32E79F4BAD5}" srcOrd="0" destOrd="1" presId="urn:microsoft.com/office/officeart/2005/8/layout/vList5"/>
    <dgm:cxn modelId="{9108E497-F956-4885-8618-18B7E2B5442B}" type="presOf" srcId="{800F4FDA-29B6-4BA5-8506-BCFB4F140479}" destId="{B27ADB58-529F-4678-9476-E215E34EA0F7}" srcOrd="0" destOrd="0" presId="urn:microsoft.com/office/officeart/2005/8/layout/vList5"/>
    <dgm:cxn modelId="{BFCA4EC1-08C5-46D2-947D-33EA913CA552}" srcId="{800F4FDA-29B6-4BA5-8506-BCFB4F140479}" destId="{F0DB89FA-4459-431D-B2E6-8CA634E0DDAD}" srcOrd="0" destOrd="0" parTransId="{2BF865B9-26DC-4298-9234-5BB62807F8D0}" sibTransId="{07C00098-D3BC-4CB3-AF61-F9D4A3140BB8}"/>
    <dgm:cxn modelId="{D3BDB0DB-0FBF-4C1F-B388-F7C9BC73BCE8}" srcId="{F0DB89FA-4459-431D-B2E6-8CA634E0DDAD}" destId="{A0BB8AB9-91B0-413A-A0E1-A474266F2409}" srcOrd="0" destOrd="0" parTransId="{97767B6F-ACCB-49E7-BBB0-BF540C82881B}" sibTransId="{34175F55-D77D-4812-91F7-6CD0DD0A2187}"/>
    <dgm:cxn modelId="{35C6E0DB-D920-4241-B744-B75972260325}" srcId="{F0DB89FA-4459-431D-B2E6-8CA634E0DDAD}" destId="{81288591-FB18-46E5-9684-AE3195F9FBE3}" srcOrd="2" destOrd="0" parTransId="{2386C1E5-C2E9-4069-A443-68D637104113}" sibTransId="{1DFCF275-C5FE-40D5-B719-01BE0EC6980D}"/>
    <dgm:cxn modelId="{31A795DD-DFB6-4252-A597-3B83CF1587CF}" type="presOf" srcId="{F0DB89FA-4459-431D-B2E6-8CA634E0DDAD}" destId="{208ED007-9CF5-4A23-B136-EEE5939CFABE}" srcOrd="0" destOrd="0" presId="urn:microsoft.com/office/officeart/2005/8/layout/vList5"/>
    <dgm:cxn modelId="{46C27B38-5D92-4D49-9307-FA4FBB27D109}" type="presParOf" srcId="{B27ADB58-529F-4678-9476-E215E34EA0F7}" destId="{838E9BD8-A323-4D8D-8A48-017C9EBA7146}" srcOrd="0" destOrd="0" presId="urn:microsoft.com/office/officeart/2005/8/layout/vList5"/>
    <dgm:cxn modelId="{1DC9F026-2257-4B19-A8E0-D94E0C2CDE98}" type="presParOf" srcId="{838E9BD8-A323-4D8D-8A48-017C9EBA7146}" destId="{208ED007-9CF5-4A23-B136-EEE5939CFABE}" srcOrd="0" destOrd="0" presId="urn:microsoft.com/office/officeart/2005/8/layout/vList5"/>
    <dgm:cxn modelId="{6BD00158-75EB-4650-AF9A-D44B5158EB62}" type="presParOf" srcId="{838E9BD8-A323-4D8D-8A48-017C9EBA7146}" destId="{71C93DAD-8813-4804-968A-B32E79F4BAD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0429C8-558D-4D09-B114-3AB7EB285429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AB5A1FD-4037-458F-AD86-373A09A79F3C}">
      <dgm:prSet/>
      <dgm:spPr/>
      <dgm:t>
        <a:bodyPr/>
        <a:lstStyle/>
        <a:p>
          <a:r>
            <a:rPr lang="ru-RU" b="0" i="0" dirty="0"/>
            <a:t>Категория субъекта МСП для индивидуальных предпринимателей, не привлекавших для осуществления предпринимательской деятельности в предшествующем календарном году наемных работников, определяется в зависимости от величины полученного дохода</a:t>
          </a:r>
          <a:endParaRPr lang="ru-RU" dirty="0"/>
        </a:p>
      </dgm:t>
    </dgm:pt>
    <dgm:pt modelId="{DD67A45A-6AF0-46C1-8391-F4F1DF7134DD}" type="parTrans" cxnId="{F7E077D2-6532-4709-906F-AF305AE435A4}">
      <dgm:prSet/>
      <dgm:spPr/>
      <dgm:t>
        <a:bodyPr/>
        <a:lstStyle/>
        <a:p>
          <a:endParaRPr lang="ru-RU"/>
        </a:p>
      </dgm:t>
    </dgm:pt>
    <dgm:pt modelId="{0FBCB0DA-ABDB-414D-9E4D-DAAB1C1D6186}" type="sibTrans" cxnId="{F7E077D2-6532-4709-906F-AF305AE435A4}">
      <dgm:prSet/>
      <dgm:spPr/>
      <dgm:t>
        <a:bodyPr/>
        <a:lstStyle/>
        <a:p>
          <a:endParaRPr lang="ru-RU"/>
        </a:p>
      </dgm:t>
    </dgm:pt>
    <dgm:pt modelId="{D26C67BD-A98A-4460-8568-D6FFB1EB944D}">
      <dgm:prSet/>
      <dgm:spPr/>
      <dgm:t>
        <a:bodyPr/>
        <a:lstStyle/>
        <a:p>
          <a:r>
            <a:rPr lang="ru-RU" b="0" i="0"/>
            <a:t>Вновь созданные юридические лица и вновь зарегистрированные индивидуальные предприниматели, а также индивидуальные предприниматели, применяющие только патентную систему налогообложения, относятся к микропредприятиям.</a:t>
          </a:r>
          <a:endParaRPr lang="ru-RU"/>
        </a:p>
      </dgm:t>
    </dgm:pt>
    <dgm:pt modelId="{F742CFBA-FA25-4697-A77F-57EAFA656C97}" type="parTrans" cxnId="{8D107E72-0243-48A2-9424-5F8316E55F99}">
      <dgm:prSet/>
      <dgm:spPr/>
      <dgm:t>
        <a:bodyPr/>
        <a:lstStyle/>
        <a:p>
          <a:endParaRPr lang="ru-RU"/>
        </a:p>
      </dgm:t>
    </dgm:pt>
    <dgm:pt modelId="{A6631ED7-0781-461B-A03D-923EEF2592F9}" type="sibTrans" cxnId="{8D107E72-0243-48A2-9424-5F8316E55F99}">
      <dgm:prSet/>
      <dgm:spPr/>
      <dgm:t>
        <a:bodyPr/>
        <a:lstStyle/>
        <a:p>
          <a:endParaRPr lang="ru-RU"/>
        </a:p>
      </dgm:t>
    </dgm:pt>
    <dgm:pt modelId="{4E6A92E2-D27B-4B9A-9913-D965294B69E7}" type="pres">
      <dgm:prSet presAssocID="{460429C8-558D-4D09-B114-3AB7EB28542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347E0D6-4652-4536-86FD-1302E6B52A6E}" type="pres">
      <dgm:prSet presAssocID="{3AB5A1FD-4037-458F-AD86-373A09A79F3C}" presName="root" presStyleCnt="0"/>
      <dgm:spPr/>
    </dgm:pt>
    <dgm:pt modelId="{98525DF3-0EA9-458B-B1EE-4C7B73B1FC84}" type="pres">
      <dgm:prSet presAssocID="{3AB5A1FD-4037-458F-AD86-373A09A79F3C}" presName="rootComposite" presStyleCnt="0"/>
      <dgm:spPr/>
    </dgm:pt>
    <dgm:pt modelId="{9DFFB7E7-434D-4212-9B21-D9B4353D840D}" type="pres">
      <dgm:prSet presAssocID="{3AB5A1FD-4037-458F-AD86-373A09A79F3C}" presName="rootText" presStyleLbl="node1" presStyleIdx="0" presStyleCnt="2"/>
      <dgm:spPr/>
    </dgm:pt>
    <dgm:pt modelId="{91DB1EC5-6541-46F4-856C-4288CF3E5101}" type="pres">
      <dgm:prSet presAssocID="{3AB5A1FD-4037-458F-AD86-373A09A79F3C}" presName="rootConnector" presStyleLbl="node1" presStyleIdx="0" presStyleCnt="2"/>
      <dgm:spPr/>
    </dgm:pt>
    <dgm:pt modelId="{F64B39D2-620A-45FA-B2B4-E709C8CEB5BC}" type="pres">
      <dgm:prSet presAssocID="{3AB5A1FD-4037-458F-AD86-373A09A79F3C}" presName="childShape" presStyleCnt="0"/>
      <dgm:spPr/>
    </dgm:pt>
    <dgm:pt modelId="{03E6098D-938F-4731-9946-577B9C3A394E}" type="pres">
      <dgm:prSet presAssocID="{D26C67BD-A98A-4460-8568-D6FFB1EB944D}" presName="root" presStyleCnt="0"/>
      <dgm:spPr/>
    </dgm:pt>
    <dgm:pt modelId="{7EFE1FF9-B4EC-4315-8CB0-0FFBF6970F11}" type="pres">
      <dgm:prSet presAssocID="{D26C67BD-A98A-4460-8568-D6FFB1EB944D}" presName="rootComposite" presStyleCnt="0"/>
      <dgm:spPr/>
    </dgm:pt>
    <dgm:pt modelId="{F45F038A-F18D-4CE3-849C-0918B6F6E268}" type="pres">
      <dgm:prSet presAssocID="{D26C67BD-A98A-4460-8568-D6FFB1EB944D}" presName="rootText" presStyleLbl="node1" presStyleIdx="1" presStyleCnt="2"/>
      <dgm:spPr/>
    </dgm:pt>
    <dgm:pt modelId="{A105A9EA-869B-42FE-AE57-F7A26B8FD6D8}" type="pres">
      <dgm:prSet presAssocID="{D26C67BD-A98A-4460-8568-D6FFB1EB944D}" presName="rootConnector" presStyleLbl="node1" presStyleIdx="1" presStyleCnt="2"/>
      <dgm:spPr/>
    </dgm:pt>
    <dgm:pt modelId="{2DE3DBB3-7514-4BDE-9645-151A2C83FDD7}" type="pres">
      <dgm:prSet presAssocID="{D26C67BD-A98A-4460-8568-D6FFB1EB944D}" presName="childShape" presStyleCnt="0"/>
      <dgm:spPr/>
    </dgm:pt>
  </dgm:ptLst>
  <dgm:cxnLst>
    <dgm:cxn modelId="{8D107E72-0243-48A2-9424-5F8316E55F99}" srcId="{460429C8-558D-4D09-B114-3AB7EB285429}" destId="{D26C67BD-A98A-4460-8568-D6FFB1EB944D}" srcOrd="1" destOrd="0" parTransId="{F742CFBA-FA25-4697-A77F-57EAFA656C97}" sibTransId="{A6631ED7-0781-461B-A03D-923EEF2592F9}"/>
    <dgm:cxn modelId="{D2BC7D94-CF9C-4181-B09D-F539E0B8ECB3}" type="presOf" srcId="{3AB5A1FD-4037-458F-AD86-373A09A79F3C}" destId="{9DFFB7E7-434D-4212-9B21-D9B4353D840D}" srcOrd="0" destOrd="0" presId="urn:microsoft.com/office/officeart/2005/8/layout/hierarchy3"/>
    <dgm:cxn modelId="{FF339EAC-C201-4452-8D15-7871EC20C889}" type="presOf" srcId="{3AB5A1FD-4037-458F-AD86-373A09A79F3C}" destId="{91DB1EC5-6541-46F4-856C-4288CF3E5101}" srcOrd="1" destOrd="0" presId="urn:microsoft.com/office/officeart/2005/8/layout/hierarchy3"/>
    <dgm:cxn modelId="{360984BA-456D-4467-9E80-61DDFA9BE567}" type="presOf" srcId="{460429C8-558D-4D09-B114-3AB7EB285429}" destId="{4E6A92E2-D27B-4B9A-9913-D965294B69E7}" srcOrd="0" destOrd="0" presId="urn:microsoft.com/office/officeart/2005/8/layout/hierarchy3"/>
    <dgm:cxn modelId="{F7E077D2-6532-4709-906F-AF305AE435A4}" srcId="{460429C8-558D-4D09-B114-3AB7EB285429}" destId="{3AB5A1FD-4037-458F-AD86-373A09A79F3C}" srcOrd="0" destOrd="0" parTransId="{DD67A45A-6AF0-46C1-8391-F4F1DF7134DD}" sibTransId="{0FBCB0DA-ABDB-414D-9E4D-DAAB1C1D6186}"/>
    <dgm:cxn modelId="{A3F0ADD9-0CB7-47EC-9F71-BF7CC57771ED}" type="presOf" srcId="{D26C67BD-A98A-4460-8568-D6FFB1EB944D}" destId="{F45F038A-F18D-4CE3-849C-0918B6F6E268}" srcOrd="0" destOrd="0" presId="urn:microsoft.com/office/officeart/2005/8/layout/hierarchy3"/>
    <dgm:cxn modelId="{12190FE4-5624-4449-BD20-963F9F76442A}" type="presOf" srcId="{D26C67BD-A98A-4460-8568-D6FFB1EB944D}" destId="{A105A9EA-869B-42FE-AE57-F7A26B8FD6D8}" srcOrd="1" destOrd="0" presId="urn:microsoft.com/office/officeart/2005/8/layout/hierarchy3"/>
    <dgm:cxn modelId="{F3E2CC54-84BA-421F-8542-5C3CAC6518D9}" type="presParOf" srcId="{4E6A92E2-D27B-4B9A-9913-D965294B69E7}" destId="{5347E0D6-4652-4536-86FD-1302E6B52A6E}" srcOrd="0" destOrd="0" presId="urn:microsoft.com/office/officeart/2005/8/layout/hierarchy3"/>
    <dgm:cxn modelId="{BB32BF28-C46F-4A6C-9641-D65CE3CFD61B}" type="presParOf" srcId="{5347E0D6-4652-4536-86FD-1302E6B52A6E}" destId="{98525DF3-0EA9-458B-B1EE-4C7B73B1FC84}" srcOrd="0" destOrd="0" presId="urn:microsoft.com/office/officeart/2005/8/layout/hierarchy3"/>
    <dgm:cxn modelId="{579A8889-5E87-4893-93AC-AB448A32B99D}" type="presParOf" srcId="{98525DF3-0EA9-458B-B1EE-4C7B73B1FC84}" destId="{9DFFB7E7-434D-4212-9B21-D9B4353D840D}" srcOrd="0" destOrd="0" presId="urn:microsoft.com/office/officeart/2005/8/layout/hierarchy3"/>
    <dgm:cxn modelId="{B1EC5E58-DEDB-4215-9C9B-CA3AA390C45E}" type="presParOf" srcId="{98525DF3-0EA9-458B-B1EE-4C7B73B1FC84}" destId="{91DB1EC5-6541-46F4-856C-4288CF3E5101}" srcOrd="1" destOrd="0" presId="urn:microsoft.com/office/officeart/2005/8/layout/hierarchy3"/>
    <dgm:cxn modelId="{B5422643-908F-43ED-8097-299DDAAFE8B4}" type="presParOf" srcId="{5347E0D6-4652-4536-86FD-1302E6B52A6E}" destId="{F64B39D2-620A-45FA-B2B4-E709C8CEB5BC}" srcOrd="1" destOrd="0" presId="urn:microsoft.com/office/officeart/2005/8/layout/hierarchy3"/>
    <dgm:cxn modelId="{FA044575-2DBA-473A-A29B-74CF070EF4B3}" type="presParOf" srcId="{4E6A92E2-D27B-4B9A-9913-D965294B69E7}" destId="{03E6098D-938F-4731-9946-577B9C3A394E}" srcOrd="1" destOrd="0" presId="urn:microsoft.com/office/officeart/2005/8/layout/hierarchy3"/>
    <dgm:cxn modelId="{4A2FD92B-AAC3-49D3-B076-16EE7DBA6301}" type="presParOf" srcId="{03E6098D-938F-4731-9946-577B9C3A394E}" destId="{7EFE1FF9-B4EC-4315-8CB0-0FFBF6970F11}" srcOrd="0" destOrd="0" presId="urn:microsoft.com/office/officeart/2005/8/layout/hierarchy3"/>
    <dgm:cxn modelId="{3DA141E2-D497-41EB-967C-1233DD902DEC}" type="presParOf" srcId="{7EFE1FF9-B4EC-4315-8CB0-0FFBF6970F11}" destId="{F45F038A-F18D-4CE3-849C-0918B6F6E268}" srcOrd="0" destOrd="0" presId="urn:microsoft.com/office/officeart/2005/8/layout/hierarchy3"/>
    <dgm:cxn modelId="{1A2CB000-0A03-4138-88D4-C10B9FC781AC}" type="presParOf" srcId="{7EFE1FF9-B4EC-4315-8CB0-0FFBF6970F11}" destId="{A105A9EA-869B-42FE-AE57-F7A26B8FD6D8}" srcOrd="1" destOrd="0" presId="urn:microsoft.com/office/officeart/2005/8/layout/hierarchy3"/>
    <dgm:cxn modelId="{7131BAB2-8D6D-460C-9216-B9D2736F7D08}" type="presParOf" srcId="{03E6098D-938F-4731-9946-577B9C3A394E}" destId="{2DE3DBB3-7514-4BDE-9645-151A2C83FDD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F6E46-4D8C-446A-8ED7-6C082CB2714D}">
      <dsp:nvSpPr>
        <dsp:cNvPr id="0" name=""/>
        <dsp:cNvSpPr/>
      </dsp:nvSpPr>
      <dsp:spPr>
        <a:xfrm rot="10800000">
          <a:off x="666072" y="2467"/>
          <a:ext cx="8726255" cy="111715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63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доля в уставном капитале коммерческой организации, принадлежащая одному или нескольким юр. лицам, не являющимся субъектами малого предпринимательства, не превышает 25%</a:t>
          </a:r>
        </a:p>
      </dsp:txBody>
      <dsp:txXfrm rot="10800000">
        <a:off x="945361" y="2467"/>
        <a:ext cx="8446966" cy="1117155"/>
      </dsp:txXfrm>
    </dsp:sp>
    <dsp:sp modelId="{0A762C2A-6474-4BD7-8EE0-00930852728C}">
      <dsp:nvSpPr>
        <dsp:cNvPr id="0" name=""/>
        <dsp:cNvSpPr/>
      </dsp:nvSpPr>
      <dsp:spPr>
        <a:xfrm>
          <a:off x="177292" y="2467"/>
          <a:ext cx="1117155" cy="1117155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A7D59-9197-4F23-B076-8034924A129A}">
      <dsp:nvSpPr>
        <dsp:cNvPr id="0" name=""/>
        <dsp:cNvSpPr/>
      </dsp:nvSpPr>
      <dsp:spPr>
        <a:xfrm rot="10800000">
          <a:off x="666072" y="1453102"/>
          <a:ext cx="8726255" cy="111715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63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доля участия государства, субъектов РФ, общественных и религиозных организаций или каких - либо фондов также не превышает 25%</a:t>
          </a:r>
        </a:p>
      </dsp:txBody>
      <dsp:txXfrm rot="10800000">
        <a:off x="945361" y="1453102"/>
        <a:ext cx="8446966" cy="1117155"/>
      </dsp:txXfrm>
    </dsp:sp>
    <dsp:sp modelId="{6BD22288-F9F4-4342-A9AC-563F35D211F1}">
      <dsp:nvSpPr>
        <dsp:cNvPr id="0" name=""/>
        <dsp:cNvSpPr/>
      </dsp:nvSpPr>
      <dsp:spPr>
        <a:xfrm>
          <a:off x="177292" y="1453102"/>
          <a:ext cx="1117155" cy="1117155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840A7-E656-42B6-915B-0122A7F3AFBF}">
      <dsp:nvSpPr>
        <dsp:cNvPr id="0" name=""/>
        <dsp:cNvSpPr/>
      </dsp:nvSpPr>
      <dsp:spPr>
        <a:xfrm rot="10800000">
          <a:off x="666072" y="2903736"/>
          <a:ext cx="8726255" cy="111715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263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доля участия иностранных юр. лиц и (или) юр. лиц, не являющихся субъектами малого и среднего предпринимательства, не превышает 49 %</a:t>
          </a:r>
        </a:p>
      </dsp:txBody>
      <dsp:txXfrm rot="10800000">
        <a:off x="945361" y="2903736"/>
        <a:ext cx="8446966" cy="1117155"/>
      </dsp:txXfrm>
    </dsp:sp>
    <dsp:sp modelId="{4DD700D7-61C7-4023-A487-6D4D1E84092F}">
      <dsp:nvSpPr>
        <dsp:cNvPr id="0" name=""/>
        <dsp:cNvSpPr/>
      </dsp:nvSpPr>
      <dsp:spPr>
        <a:xfrm>
          <a:off x="177292" y="2903736"/>
          <a:ext cx="1117155" cy="1117155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93DAD-8813-4804-968A-B32E79F4BAD5}">
      <dsp:nvSpPr>
        <dsp:cNvPr id="0" name=""/>
        <dsp:cNvSpPr/>
      </dsp:nvSpPr>
      <dsp:spPr>
        <a:xfrm rot="5400000">
          <a:off x="5230367" y="-1207008"/>
          <a:ext cx="3218688" cy="6437376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500" b="0" i="0" kern="1200">
              <a:solidFill>
                <a:srgbClr val="404040"/>
              </a:solidFill>
            </a:rPr>
            <a:t>доля в собственности</a:t>
          </a:r>
          <a:endParaRPr lang="ru-RU" sz="4500" kern="1200">
            <a:solidFill>
              <a:srgbClr val="404040"/>
            </a:solidFill>
          </a:endParaRP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500" b="0" i="0" kern="1200">
              <a:solidFill>
                <a:srgbClr val="404040"/>
              </a:solidFill>
            </a:rPr>
            <a:t>среднесписочная численность</a:t>
          </a:r>
          <a:endParaRPr lang="ru-RU" sz="4500" kern="1200">
            <a:solidFill>
              <a:srgbClr val="404040"/>
            </a:solidFill>
          </a:endParaRPr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4500" b="0" i="0" kern="1200" dirty="0">
              <a:solidFill>
                <a:srgbClr val="404040"/>
              </a:solidFill>
            </a:rPr>
            <a:t>предельный доход</a:t>
          </a:r>
          <a:endParaRPr lang="ru-RU" sz="4500" kern="1200" dirty="0">
            <a:solidFill>
              <a:srgbClr val="404040"/>
            </a:solidFill>
          </a:endParaRPr>
        </a:p>
      </dsp:txBody>
      <dsp:txXfrm rot="-5400000">
        <a:off x="3621024" y="559458"/>
        <a:ext cx="6280253" cy="2904442"/>
      </dsp:txXfrm>
    </dsp:sp>
    <dsp:sp modelId="{208ED007-9CF5-4A23-B136-EEE5939CFABE}">
      <dsp:nvSpPr>
        <dsp:cNvPr id="0" name=""/>
        <dsp:cNvSpPr/>
      </dsp:nvSpPr>
      <dsp:spPr>
        <a:xfrm>
          <a:off x="0" y="0"/>
          <a:ext cx="3621024" cy="4023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i="0" kern="1200">
              <a:solidFill>
                <a:srgbClr val="404040"/>
              </a:solidFill>
            </a:rPr>
            <a:t>Категория субъекта малого или среднего предпринимательства определяется в</a:t>
          </a:r>
          <a:br>
            <a:rPr lang="ru-RU" sz="2500" kern="1200">
              <a:solidFill>
                <a:srgbClr val="404040"/>
              </a:solidFill>
            </a:rPr>
          </a:br>
          <a:r>
            <a:rPr lang="ru-RU" sz="2500" b="0" i="0" kern="1200">
              <a:solidFill>
                <a:srgbClr val="404040"/>
              </a:solidFill>
            </a:rPr>
            <a:t>соответствии с наибольшим по значению условием:</a:t>
          </a:r>
          <a:endParaRPr lang="ru-RU" sz="2500" kern="1200">
            <a:solidFill>
              <a:srgbClr val="404040"/>
            </a:solidFill>
          </a:endParaRPr>
        </a:p>
      </dsp:txBody>
      <dsp:txXfrm>
        <a:off x="176764" y="176764"/>
        <a:ext cx="3267496" cy="36698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FB7E7-434D-4212-9B21-D9B4353D840D}">
      <dsp:nvSpPr>
        <dsp:cNvPr id="0" name=""/>
        <dsp:cNvSpPr/>
      </dsp:nvSpPr>
      <dsp:spPr>
        <a:xfrm>
          <a:off x="1227" y="894352"/>
          <a:ext cx="4469308" cy="22346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Категория субъекта МСП для индивидуальных предпринимателей, не привлекавших для осуществления предпринимательской деятельности в предшествующем календарном году наемных работников, определяется в зависимости от величины полученного дохода</a:t>
          </a:r>
          <a:endParaRPr lang="ru-RU" sz="1800" kern="1200" dirty="0"/>
        </a:p>
      </dsp:txBody>
      <dsp:txXfrm>
        <a:off x="66678" y="959803"/>
        <a:ext cx="4338406" cy="2103752"/>
      </dsp:txXfrm>
    </dsp:sp>
    <dsp:sp modelId="{F45F038A-F18D-4CE3-849C-0918B6F6E268}">
      <dsp:nvSpPr>
        <dsp:cNvPr id="0" name=""/>
        <dsp:cNvSpPr/>
      </dsp:nvSpPr>
      <dsp:spPr>
        <a:xfrm>
          <a:off x="5587863" y="894352"/>
          <a:ext cx="4469308" cy="22346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/>
            <a:t>Вновь созданные юридические лица и вновь зарегистрированные индивидуальные предприниматели, а также индивидуальные предприниматели, применяющие только патентную систему налогообложения, относятся к микропредприятиям.</a:t>
          </a:r>
          <a:endParaRPr lang="ru-RU" sz="1800" kern="1200"/>
        </a:p>
      </dsp:txBody>
      <dsp:txXfrm>
        <a:off x="5653314" y="959803"/>
        <a:ext cx="4338406" cy="2103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5E2F-F5A9-4FD8-AAE8-B6D5D0C28ED7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F9AE-5FE8-4994-ABF1-27CD7639920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57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5E2F-F5A9-4FD8-AAE8-B6D5D0C28ED7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F9AE-5FE8-4994-ABF1-27CD76399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82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5E2F-F5A9-4FD8-AAE8-B6D5D0C28ED7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F9AE-5FE8-4994-ABF1-27CD76399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2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5E2F-F5A9-4FD8-AAE8-B6D5D0C28ED7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F9AE-5FE8-4994-ABF1-27CD76399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895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5E2F-F5A9-4FD8-AAE8-B6D5D0C28ED7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F9AE-5FE8-4994-ABF1-27CD7639920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78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5E2F-F5A9-4FD8-AAE8-B6D5D0C28ED7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F9AE-5FE8-4994-ABF1-27CD76399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79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5E2F-F5A9-4FD8-AAE8-B6D5D0C28ED7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F9AE-5FE8-4994-ABF1-27CD76399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3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5E2F-F5A9-4FD8-AAE8-B6D5D0C28ED7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F9AE-5FE8-4994-ABF1-27CD76399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94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5E2F-F5A9-4FD8-AAE8-B6D5D0C28ED7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F9AE-5FE8-4994-ABF1-27CD76399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378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8C75E2F-F5A9-4FD8-AAE8-B6D5D0C28ED7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20F9AE-5FE8-4994-ABF1-27CD76399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73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5E2F-F5A9-4FD8-AAE8-B6D5D0C28ED7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0F9AE-5FE8-4994-ABF1-27CD76399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07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8C75E2F-F5A9-4FD8-AAE8-B6D5D0C28ED7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220F9AE-5FE8-4994-ABF1-27CD7639920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13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1AAC3-D0B3-45F2-86A0-D1DC06E9FA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Малый бизнес</a:t>
            </a:r>
            <a:r>
              <a:rPr lang="en-US" dirty="0">
                <a:solidFill>
                  <a:srgbClr val="000000"/>
                </a:solidFill>
                <a:latin typeface="-apple-system"/>
              </a:rPr>
              <a:t>.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Проблемы становления и развития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55115D-631F-4185-89BC-C0AC92B21C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Подготовила: </a:t>
            </a:r>
            <a:r>
              <a:rPr lang="ru-RU" dirty="0" err="1"/>
              <a:t>Бузулукская</a:t>
            </a:r>
            <a:r>
              <a:rPr lang="ru-RU" dirty="0"/>
              <a:t> А.А.</a:t>
            </a:r>
          </a:p>
        </p:txBody>
      </p:sp>
      <p:pic>
        <p:nvPicPr>
          <p:cNvPr id="1026" name="Picture 2" descr="https://www.vevioz.com/upload/photos/2023/06/tEYupfjbnQbGa4DHfDZS_27_de264851a93233d9e972d5dfd0de6923_image.png">
            <a:extLst>
              <a:ext uri="{FF2B5EF4-FFF2-40B4-BE49-F238E27FC236}">
                <a16:creationId xmlns:a16="http://schemas.microsoft.com/office/drawing/2014/main" id="{7F344C42-9F45-4404-BD2C-35B9D3DB0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80" y="3355597"/>
            <a:ext cx="5241020" cy="262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743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AE3835-4147-4266-BE8E-9522B7E76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74" y="620785"/>
            <a:ext cx="4462835" cy="232152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1BF98A-918D-4724-A5AF-B861A3400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913" y="609201"/>
            <a:ext cx="4248061" cy="2291805"/>
          </a:xfrm>
          <a:prstGeom prst="rect">
            <a:avLst/>
          </a:prstGeom>
        </p:spPr>
      </p:pic>
      <p:pic>
        <p:nvPicPr>
          <p:cNvPr id="9218" name="Picture 2" descr="https://images.golos.io/DQmTBX9A9Y8uwEdAxBajXUt9Rxm3QLTbqNZCPJ76oUqbJEC/image.png">
            <a:extLst>
              <a:ext uri="{FF2B5EF4-FFF2-40B4-BE49-F238E27FC236}">
                <a16:creationId xmlns:a16="http://schemas.microsoft.com/office/drawing/2014/main" id="{AA82254F-C0D1-42EC-8CCE-A47AC31FA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70" y="3429000"/>
            <a:ext cx="3520578" cy="264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709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FEA7B9-BAA1-4402-B7E6-261E298AD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61" y="360725"/>
            <a:ext cx="6315357" cy="33655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8BA2B4-226F-43ED-9A2D-41ABAFFD2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687" y="3286110"/>
            <a:ext cx="5196359" cy="2657183"/>
          </a:xfrm>
          <a:prstGeom prst="rect">
            <a:avLst/>
          </a:prstGeom>
        </p:spPr>
      </p:pic>
      <p:pic>
        <p:nvPicPr>
          <p:cNvPr id="10242" name="Picture 2" descr="https://cdn-edge.kwork.ru/pics/t3/72/26854677-6450cfc82ba38.jpg">
            <a:extLst>
              <a:ext uri="{FF2B5EF4-FFF2-40B4-BE49-F238E27FC236}">
                <a16:creationId xmlns:a16="http://schemas.microsoft.com/office/drawing/2014/main" id="{EACB31D1-3A28-4E03-A09E-BFF3E05BF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526" y="1939300"/>
            <a:ext cx="1439166" cy="95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prv2.lori-images.net/boss-shouting-to-employee-inside-of-a-cogwheel-0010782266-preview.jpg">
            <a:extLst>
              <a:ext uri="{FF2B5EF4-FFF2-40B4-BE49-F238E27FC236}">
                <a16:creationId xmlns:a16="http://schemas.microsoft.com/office/drawing/2014/main" id="{3F3203E0-77CA-4966-9C1D-E6CB55C13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72" y="3791823"/>
            <a:ext cx="2694374" cy="224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042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FCEE6-1138-41ED-808D-67228C343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latin typeface="Bahnschrift" panose="020B0502040204020203" pitchFamily="34" charset="0"/>
              </a:rPr>
              <a:t>Формирование малого бизнеса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A1A9F0-DFEE-4433-BFE9-1796D1CEC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Bahnschrift" panose="020B0502040204020203" pitchFamily="34" charset="0"/>
              </a:rPr>
              <a:t>По данным статистики ЕМИСС (единая межведомственная информационно-статистическая система) доля малого предпринимательства в валовом внутреннем продукте России составляет около 20 %. Это низкий показатель, так как в зарубежных странах данный показатель в 3 раза больше.</a:t>
            </a:r>
          </a:p>
          <a:p>
            <a:pPr marL="0" indent="0">
              <a:buNone/>
            </a:pPr>
            <a:r>
              <a:rPr lang="ru-RU" sz="2400" dirty="0">
                <a:latin typeface="Bahnschrift" panose="020B0502040204020203" pitchFamily="34" charset="0"/>
              </a:rPr>
              <a:t>Проблемы, возникающие у предприятий малого предпринимательства, очень дифференцированы и зависят от сферы деятельности конкретной отрасли. Сегодня реализуется обширный комплекс программ поддержки малого предпринимательства от государства</a:t>
            </a:r>
          </a:p>
        </p:txBody>
      </p:sp>
    </p:spTree>
    <p:extLst>
      <p:ext uri="{BB962C8B-B14F-4D97-AF65-F5344CB8AC3E}">
        <p14:creationId xmlns:p14="http://schemas.microsoft.com/office/powerpoint/2010/main" val="329741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235F6F-BDAF-42FA-AA13-819636CF1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53" y="318781"/>
            <a:ext cx="4084309" cy="220246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BDD937-25BD-4799-8C23-946C1B7F1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66" y="352040"/>
            <a:ext cx="5377998" cy="21692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733915-54A5-4E7B-B93B-BCE4EAF8B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356" y="2763290"/>
            <a:ext cx="7976094" cy="34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76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FCEE6-1138-41ED-808D-67228C343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latin typeface="Bahnschrift" panose="020B0502040204020203" pitchFamily="34" charset="0"/>
              </a:rPr>
              <a:t>Развитие малого предпринимательства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A1A9F0-DFEE-4433-BFE9-1796D1CEC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Bahnschrift" panose="020B0502040204020203" pitchFamily="34" charset="0"/>
              </a:rPr>
              <a:t>Важным аспектом для формирования роли малого предпринимательства является усиление предпринимательского духа среди перспективных и инициативных молодых людей. Для этого территориально по субъектам РФ осуществляется программа «Ты – предприниматель», которая способствует реализации потенциала, развитию талантов и возможностей. Программа поддерживается государством. Помимо этого, рассматривается разработка аналогичных программ в рамках школьных учреждений.</a:t>
            </a:r>
          </a:p>
        </p:txBody>
      </p:sp>
    </p:spTree>
    <p:extLst>
      <p:ext uri="{BB962C8B-B14F-4D97-AF65-F5344CB8AC3E}">
        <p14:creationId xmlns:p14="http://schemas.microsoft.com/office/powerpoint/2010/main" val="3019412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FCEE6-1138-41ED-808D-67228C343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latin typeface="Bahnschrift" panose="020B0502040204020203" pitchFamily="34" charset="0"/>
              </a:rPr>
              <a:t>Развитие малого предпринимательства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A1A9F0-DFEE-4433-BFE9-1796D1CEC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Bahnschrift" panose="020B0502040204020203" pitchFamily="34" charset="0"/>
              </a:rPr>
              <a:t>Для построения стабильно-развивающейся экономики в стране, необходимо эффективное поддержание жизнедеятельности сегмента малого бизнеса. </a:t>
            </a:r>
          </a:p>
          <a:p>
            <a:pPr marL="0" indent="0">
              <a:buNone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Bahnschrift" panose="020B0502040204020203" pitchFamily="34" charset="0"/>
              </a:rPr>
              <a:t>Существующие на данном этапе развития малого предпринимательства проблемы, связанные с неблагоприятной экономической обстановкой, административными барьерами, снижением потребительского спроса, нехваткой средств, финансовой нагрузкой, активно рассматриваются государством и регулируются путем введения мер государственной поддержки. </a:t>
            </a:r>
          </a:p>
          <a:p>
            <a:pPr marL="0" indent="0">
              <a:buNone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Bahnschrift" panose="020B0502040204020203" pitchFamily="34" charset="0"/>
              </a:rPr>
              <a:t>Продолжая, непосредственно реализовывать новые преобразования, и поддерживая уже существующие, возможно добиться продвижения в сфере малого предпринимательства, и тем самым, улучшения экономического положения.</a:t>
            </a:r>
            <a:endParaRPr lang="ru-RU" sz="2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14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FCEE6-1138-41ED-808D-67228C343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latin typeface="Bahnschrift" panose="020B0502040204020203" pitchFamily="34" charset="0"/>
              </a:rPr>
              <a:t>Перспективы развития малого предпринимательства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A1A9F0-DFEE-4433-BFE9-1796D1CEC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Bahnschrift" panose="020B0502040204020203" pitchFamily="34" charset="0"/>
              </a:rPr>
              <a:t>Вероятнее всего, большие перспективы для развития малого предпринимательства в России будут у фирм, которые реализуют или производят товары первой необходимости. Также большие перспективы у малых предприятий, оказывающих различные виды услуг населению.</a:t>
            </a:r>
          </a:p>
          <a:p>
            <a:pPr marL="0" indent="0">
              <a:buNone/>
            </a:pPr>
            <a:r>
              <a:rPr lang="ru-RU" sz="2400" dirty="0">
                <a:latin typeface="Bahnschrift" panose="020B0502040204020203" pitchFamily="34" charset="0"/>
              </a:rPr>
              <a:t>В целом, государство предпринимает соответствующие шаги для помощи сфере малого предпринимательства: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" panose="020B0502040204020203" pitchFamily="34" charset="0"/>
              </a:rPr>
              <a:t>Компенсация затрат на регистрацию бизнеса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" panose="020B0502040204020203" pitchFamily="34" charset="0"/>
              </a:rPr>
              <a:t>Льготное кредитование и субсидирование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" panose="020B0502040204020203" pitchFamily="34" charset="0"/>
              </a:rPr>
              <a:t>Бизнес-обучение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Bahnschrift" panose="020B0502040204020203" pitchFamily="34" charset="0"/>
              </a:rPr>
              <a:t>Внедрение онлайн-сервисов для упрощения подачи отчетности и др.</a:t>
            </a:r>
          </a:p>
        </p:txBody>
      </p:sp>
    </p:spTree>
    <p:extLst>
      <p:ext uri="{BB962C8B-B14F-4D97-AF65-F5344CB8AC3E}">
        <p14:creationId xmlns:p14="http://schemas.microsoft.com/office/powerpoint/2010/main" val="1933728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D2D0E0-662B-46A5-9FCC-49D0FA342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85" y="310393"/>
            <a:ext cx="5130272" cy="27681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F4A06A-929C-4E03-8B23-BE77C9E1B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88" y="3611040"/>
            <a:ext cx="10770590" cy="162771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64207E-11CC-4DC7-B39F-0F853C90F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1982"/>
            <a:ext cx="5649613" cy="270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39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BD12D1-E119-470A-BD4B-94FCC571B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36" y="2950827"/>
            <a:ext cx="3367087" cy="25669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7347D8-D941-4A9F-869F-9AE4299E3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714" y="604006"/>
            <a:ext cx="4228239" cy="508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13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9B2DCA1-BDA5-4A83-8DD2-7534754E8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81" y="301130"/>
            <a:ext cx="6410325" cy="29337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6C7DA6-C6B3-48E1-A3B4-CFB2D8717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647" y="301130"/>
            <a:ext cx="4689696" cy="409317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9A3234-5872-4357-8ACE-5F6C762CF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039" y="3560557"/>
            <a:ext cx="3245182" cy="258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2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FCEE6-1138-41ED-808D-67228C343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hnschrift" panose="020B0502040204020203" pitchFamily="34" charset="0"/>
              </a:rPr>
              <a:t>Предпринимательство (бизнес)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A1A9F0-DFEE-4433-BFE9-1796D1CEC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468086" cy="4023360"/>
          </a:xfrm>
        </p:spPr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Bahnschrift" panose="020B0502040204020203" pitchFamily="34" charset="0"/>
              </a:rPr>
              <a:t>Под предпринимательством понимается инициативная деятельность граждан и юридических лиц, независимо от формы собственности, направленная на получение чистого дохода путем удовлетворения спроса на товары (работы, услуги), основанная на частной собственности либо на праве хозяйственного ведения государственного предприятия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Bahnschrift" panose="020B0502040204020203" pitchFamily="34" charset="0"/>
              </a:rPr>
              <a:t>Предпринимательская деятельность осуществляется от имени, за риск и под имущественную ответственность предпринимателя</a:t>
            </a:r>
            <a:endParaRPr lang="ru-RU" dirty="0">
              <a:latin typeface="Bahnschrift" panose="020B0502040204020203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AA7C6CA-A10F-4898-9D7C-DAA25C796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972" y="2104845"/>
            <a:ext cx="4308894" cy="287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450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FCEE6-1138-41ED-808D-67228C343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latin typeface="Bahnschrift" panose="020B0502040204020203" pitchFamily="34" charset="0"/>
              </a:rPr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A1A9F0-DFEE-4433-BFE9-1796D1CEC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Bahnschrift" panose="020B0502040204020203" pitchFamily="34" charset="0"/>
              </a:rPr>
              <a:t>В целом, малый бизнес имеет много преимуществ, но необходимо учитывать </a:t>
            </a:r>
            <a:r>
              <a:rPr lang="ru-RU" sz="2000" b="0" i="0">
                <a:solidFill>
                  <a:srgbClr val="333333"/>
                </a:solidFill>
                <a:effectLst/>
                <a:latin typeface="Bahnschrift" panose="020B0502040204020203" pitchFamily="34" charset="0"/>
              </a:rPr>
              <a:t>и риски, 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Bahnschrift" panose="020B0502040204020203" pitchFamily="34" charset="0"/>
              </a:rPr>
              <a:t>и проблемы, с которыми может столкнуться компания как в начале своего пути, так и на протяжении всего своего существования. Важно быть готовым к трудностям и уметь находить эффективные решения, чтобы достичь поставленных целей. </a:t>
            </a:r>
          </a:p>
          <a:p>
            <a:pPr marL="0" indent="0">
              <a:buNone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Bahnschrift" panose="020B0502040204020203" pitchFamily="34" charset="0"/>
              </a:rPr>
              <a:t>Кроме того, необходимо понимать, что государственная поддержка малого бизнеса не является гарантией успеха, а лишь одним из инструментов, который может помочь предпринимателям достичь желаемых результатов. </a:t>
            </a:r>
          </a:p>
          <a:p>
            <a:pPr marL="0" indent="0">
              <a:buNone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Bahnschrift" panose="020B0502040204020203" pitchFamily="34" charset="0"/>
              </a:rPr>
              <a:t>Важно также обратить внимание на качество продукции или услуг, которые предоставляет компания, на профессионализм персонала и на правильную организацию бизнес-процессов. </a:t>
            </a:r>
          </a:p>
          <a:p>
            <a:pPr marL="0" indent="0">
              <a:buNone/>
            </a:pPr>
            <a:r>
              <a:rPr lang="ru-RU" sz="2000" b="0" i="0" dirty="0">
                <a:solidFill>
                  <a:srgbClr val="333333"/>
                </a:solidFill>
                <a:effectLst/>
                <a:latin typeface="Bahnschrift" panose="020B0502040204020203" pitchFamily="34" charset="0"/>
              </a:rPr>
              <a:t>В заключение можно сказать, что малый бизнес может быть успешным и прибыльным, но для этого необходимо учитывать и риски, и проблемы, и использовать все доступные инструменты для достижения поставленных целей. Однако главным фактором успеха остается честность и законопослушность в бизнесе, которые помогут сохранить репутацию компании и добиться доверия со стороны клиентов.</a:t>
            </a:r>
            <a:endParaRPr lang="ru-RU" sz="2400" dirty="0">
              <a:latin typeface="Bahnschrift" panose="020B0502040204020203" pitchFamily="34" charset="0"/>
            </a:endParaRPr>
          </a:p>
        </p:txBody>
      </p:sp>
      <p:pic>
        <p:nvPicPr>
          <p:cNvPr id="11266" name="Picture 2" descr="https://prv1.lori-images.net/two-businessmen-running-inside-cogwheels-0011190189-preview.jpg">
            <a:extLst>
              <a:ext uri="{FF2B5EF4-FFF2-40B4-BE49-F238E27FC236}">
                <a16:creationId xmlns:a16="http://schemas.microsoft.com/office/drawing/2014/main" id="{D72F1B1D-3CED-4A8D-9209-8F5E3EE0A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30" y="286603"/>
            <a:ext cx="1646270" cy="137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12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FCEE6-1138-41ED-808D-67228C343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Bahnschrift" panose="020B0502040204020203" pitchFamily="34" charset="0"/>
              </a:rPr>
              <a:t>Условия отнесения субъектов к категории малого предпринимательства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58268F5-D1A6-4DC3-B576-0E3DE5A255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939801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s://img.freepik.com/premium-vector/employee-improvement-businessman-manager-character-watering-talented-staff_70921-2160.jpg?size=626&amp;ext=jpg">
            <a:extLst>
              <a:ext uri="{FF2B5EF4-FFF2-40B4-BE49-F238E27FC236}">
                <a16:creationId xmlns:a16="http://schemas.microsoft.com/office/drawing/2014/main" id="{4D54CC00-7011-4B39-8BFC-94C796042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353" y="360430"/>
            <a:ext cx="1376930" cy="137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58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BAD3E-B139-47CA-B42F-345945642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ahnschrift" panose="020B0502040204020203" pitchFamily="34" charset="0"/>
              </a:rPr>
              <a:t>Классификация бизнеса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B2C06EE-7765-4D9E-A854-4EF87679C0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048473"/>
              </p:ext>
            </p:extLst>
          </p:nvPr>
        </p:nvGraphicFramePr>
        <p:xfrm>
          <a:off x="902321" y="1869951"/>
          <a:ext cx="10448315" cy="346885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30660">
                  <a:extLst>
                    <a:ext uri="{9D8B030D-6E8A-4147-A177-3AD203B41FA5}">
                      <a16:colId xmlns:a16="http://schemas.microsoft.com/office/drawing/2014/main" val="1875723296"/>
                    </a:ext>
                  </a:extLst>
                </a:gridCol>
                <a:gridCol w="2148666">
                  <a:extLst>
                    <a:ext uri="{9D8B030D-6E8A-4147-A177-3AD203B41FA5}">
                      <a16:colId xmlns:a16="http://schemas.microsoft.com/office/drawing/2014/main" val="529865650"/>
                    </a:ext>
                  </a:extLst>
                </a:gridCol>
                <a:gridCol w="2089663">
                  <a:extLst>
                    <a:ext uri="{9D8B030D-6E8A-4147-A177-3AD203B41FA5}">
                      <a16:colId xmlns:a16="http://schemas.microsoft.com/office/drawing/2014/main" val="1452617814"/>
                    </a:ext>
                  </a:extLst>
                </a:gridCol>
                <a:gridCol w="2089663">
                  <a:extLst>
                    <a:ext uri="{9D8B030D-6E8A-4147-A177-3AD203B41FA5}">
                      <a16:colId xmlns:a16="http://schemas.microsoft.com/office/drawing/2014/main" val="1346289547"/>
                    </a:ext>
                  </a:extLst>
                </a:gridCol>
                <a:gridCol w="2089663">
                  <a:extLst>
                    <a:ext uri="{9D8B030D-6E8A-4147-A177-3AD203B41FA5}">
                      <a16:colId xmlns:a16="http://schemas.microsoft.com/office/drawing/2014/main" val="1856939440"/>
                    </a:ext>
                  </a:extLst>
                </a:gridCol>
              </a:tblGrid>
              <a:tr h="1055770">
                <a:tc>
                  <a:txBody>
                    <a:bodyPr/>
                    <a:lstStyle/>
                    <a:p>
                      <a:pPr algn="l" fontAlgn="base"/>
                      <a:br>
                        <a:rPr lang="ru-RU" sz="1600" b="1" dirty="0">
                          <a:solidFill>
                            <a:srgbClr val="404040"/>
                          </a:solidFill>
                          <a:effectLst/>
                          <a:latin typeface="Bahnschrift" panose="020B0502040204020203" pitchFamily="34" charset="0"/>
                        </a:rPr>
                      </a:br>
                      <a:endParaRPr lang="ru-RU" sz="1600" b="1" dirty="0">
                        <a:solidFill>
                          <a:srgbClr val="40404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31462" marR="131462" marT="197192" marB="1971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1" dirty="0">
                          <a:solidFill>
                            <a:srgbClr val="404040"/>
                          </a:solidFill>
                          <a:effectLst/>
                          <a:latin typeface="Bahnschrift" panose="020B0502040204020203" pitchFamily="34" charset="0"/>
                        </a:rPr>
                        <a:t>Микропредприятие</a:t>
                      </a:r>
                    </a:p>
                  </a:txBody>
                  <a:tcPr marL="131462" marR="131462" marT="197192" marB="197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404040"/>
                          </a:solidFill>
                          <a:effectLst/>
                          <a:latin typeface="Bahnschrift" panose="020B0502040204020203" pitchFamily="34" charset="0"/>
                        </a:rPr>
                        <a:t>Малое предприятие</a:t>
                      </a:r>
                    </a:p>
                    <a:p>
                      <a:pPr algn="ctr" fontAlgn="base"/>
                      <a:endParaRPr lang="ru-RU" sz="1600" b="1" dirty="0">
                        <a:solidFill>
                          <a:srgbClr val="40404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31462" marR="131462" marT="197192" marB="197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>
                          <a:solidFill>
                            <a:srgbClr val="404040"/>
                          </a:solidFill>
                          <a:effectLst/>
                          <a:latin typeface="Bahnschrift" panose="020B0502040204020203" pitchFamily="34" charset="0"/>
                        </a:rPr>
                        <a:t>Среднее предприятие</a:t>
                      </a:r>
                    </a:p>
                    <a:p>
                      <a:pPr algn="ctr" fontAlgn="base"/>
                      <a:endParaRPr lang="ru-RU" sz="1600" b="1" dirty="0">
                        <a:solidFill>
                          <a:srgbClr val="40404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131462" marR="78877" marT="197192" marB="19719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>
                          <a:solidFill>
                            <a:srgbClr val="404040"/>
                          </a:solidFill>
                          <a:effectLst/>
                          <a:latin typeface="Bahnschrift" panose="020B0502040204020203" pitchFamily="34" charset="0"/>
                        </a:rPr>
                        <a:t>Крупное предприятие 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404040"/>
                        </a:solidFill>
                        <a:latin typeface="Bahnschrift" panose="020B0502040204020203" pitchFamily="34" charset="0"/>
                      </a:endParaRPr>
                    </a:p>
                  </a:txBody>
                  <a:tcPr marL="78877" marR="78877" marT="39438" marB="3943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025108"/>
                  </a:ext>
                </a:extLst>
              </a:tr>
              <a:tr h="692727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0" dirty="0">
                          <a:solidFill>
                            <a:srgbClr val="404040"/>
                          </a:solidFill>
                          <a:effectLst/>
                          <a:latin typeface="Bahnschrift" panose="020B0502040204020203" pitchFamily="34" charset="0"/>
                        </a:rPr>
                        <a:t>Годовой доход</a:t>
                      </a:r>
                    </a:p>
                  </a:txBody>
                  <a:tcPr marL="78877" marR="131462" marT="197192" marB="197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0" dirty="0">
                          <a:solidFill>
                            <a:srgbClr val="404040"/>
                          </a:solidFill>
                          <a:effectLst/>
                          <a:latin typeface="Bahnschrift" panose="020B0502040204020203" pitchFamily="34" charset="0"/>
                        </a:rPr>
                        <a:t>до 120 млн рублей</a:t>
                      </a:r>
                    </a:p>
                  </a:txBody>
                  <a:tcPr marL="131462" marR="131462" marT="197192" marB="1971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0" dirty="0">
                          <a:solidFill>
                            <a:srgbClr val="404040"/>
                          </a:solidFill>
                          <a:effectLst/>
                          <a:latin typeface="Bahnschrift" panose="020B0502040204020203" pitchFamily="34" charset="0"/>
                        </a:rPr>
                        <a:t>до 800 млн рублей</a:t>
                      </a:r>
                    </a:p>
                  </a:txBody>
                  <a:tcPr marL="131462" marR="131462" marT="197192" marB="197192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0" dirty="0">
                          <a:solidFill>
                            <a:srgbClr val="404040"/>
                          </a:solidFill>
                          <a:effectLst/>
                          <a:latin typeface="Bahnschrift" panose="020B0502040204020203" pitchFamily="34" charset="0"/>
                        </a:rPr>
                        <a:t>до 2 млрд рублей</a:t>
                      </a:r>
                    </a:p>
                  </a:txBody>
                  <a:tcPr marL="131462" marR="131462" marT="197192" marB="19719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0" dirty="0">
                          <a:solidFill>
                            <a:srgbClr val="404040"/>
                          </a:solidFill>
                          <a:effectLst/>
                          <a:latin typeface="Bahnschrift" panose="020B0502040204020203" pitchFamily="34" charset="0"/>
                        </a:rPr>
                        <a:t>от 2 млрд рублей</a:t>
                      </a:r>
                    </a:p>
                  </a:txBody>
                  <a:tcPr marL="131462" marR="78877" marT="197192" marB="197192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906961"/>
                  </a:ext>
                </a:extLst>
              </a:tr>
              <a:tr h="1650222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0" dirty="0">
                          <a:solidFill>
                            <a:srgbClr val="404040"/>
                          </a:solidFill>
                          <a:effectLst/>
                          <a:latin typeface="Bahnschrift" panose="020B0502040204020203" pitchFamily="34" charset="0"/>
                        </a:rPr>
                        <a:t>Численность работников</a:t>
                      </a:r>
                    </a:p>
                  </a:txBody>
                  <a:tcPr marL="78877" marR="131462" marT="197192" marB="19719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0" dirty="0">
                          <a:solidFill>
                            <a:srgbClr val="404040"/>
                          </a:solidFill>
                          <a:effectLst/>
                          <a:latin typeface="Bahnschrift" panose="020B0502040204020203" pitchFamily="34" charset="0"/>
                        </a:rPr>
                        <a:t>до 15 человек</a:t>
                      </a:r>
                    </a:p>
                  </a:txBody>
                  <a:tcPr marL="131462" marR="131462" marT="197192" marB="197192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0" dirty="0">
                          <a:solidFill>
                            <a:srgbClr val="404040"/>
                          </a:solidFill>
                          <a:effectLst/>
                          <a:latin typeface="Bahnschrift" panose="020B0502040204020203" pitchFamily="34" charset="0"/>
                        </a:rPr>
                        <a:t>16⁠—⁠100 человек</a:t>
                      </a:r>
                    </a:p>
                  </a:txBody>
                  <a:tcPr marL="131462" marR="131462" marT="197192" marB="197192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0" dirty="0">
                          <a:solidFill>
                            <a:srgbClr val="404040"/>
                          </a:solidFill>
                          <a:effectLst/>
                          <a:latin typeface="Bahnschrift" panose="020B0502040204020203" pitchFamily="34" charset="0"/>
                        </a:rPr>
                        <a:t>101⁠—⁠250 человек, для гостиничного бизнеса и производства питания — до 1500</a:t>
                      </a:r>
                    </a:p>
                  </a:txBody>
                  <a:tcPr marL="131462" marR="131462" marT="197192" marB="19719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b="0" dirty="0">
                          <a:solidFill>
                            <a:srgbClr val="404040"/>
                          </a:solidFill>
                          <a:effectLst/>
                          <a:latin typeface="Bahnschrift" panose="020B0502040204020203" pitchFamily="34" charset="0"/>
                        </a:rPr>
                        <a:t>от 251 человека, для гостиничного бизнеса и производства питания — от 1501</a:t>
                      </a:r>
                    </a:p>
                  </a:txBody>
                  <a:tcPr marL="131462" marR="78877" marT="197192" marB="197192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82982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39F125-8EC3-4270-9491-61DB4634FACF}"/>
              </a:ext>
            </a:extLst>
          </p:cNvPr>
          <p:cNvSpPr txBox="1"/>
          <p:nvPr/>
        </p:nvSpPr>
        <p:spPr>
          <a:xfrm>
            <a:off x="77923" y="5471396"/>
            <a:ext cx="1209710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404040"/>
                </a:solidFill>
                <a:effectLst/>
                <a:latin typeface="Bahnschrift" panose="020B0502040204020203" pitchFamily="34" charset="0"/>
              </a:rPr>
              <a:t>Малый бизнес </a:t>
            </a:r>
            <a:r>
              <a:rPr lang="ru-RU" dirty="0">
                <a:solidFill>
                  <a:srgbClr val="404040"/>
                </a:solidFill>
                <a:latin typeface="Bahnschrift" panose="020B0502040204020203" pitchFamily="34" charset="0"/>
              </a:rPr>
              <a:t>–</a:t>
            </a:r>
            <a:r>
              <a:rPr lang="ru-RU" b="0" i="0" dirty="0">
                <a:solidFill>
                  <a:srgbClr val="404040"/>
                </a:solidFill>
                <a:effectLst/>
                <a:latin typeface="Bahnschrift" panose="020B0502040204020203" pitchFamily="34" charset="0"/>
              </a:rPr>
              <a:t> основа современной модели экономики. Он обеспечивает основные конкурентные преимущества экономики рыночного типа, придает необходимую гибкость рыночному механизму, создает предпосылки для развития экономки, формируя, с одной стороны, конкурентную среду, с другой – создание основных нововведений.</a:t>
            </a:r>
            <a:endParaRPr lang="ru-RU" dirty="0">
              <a:solidFill>
                <a:srgbClr val="404040"/>
              </a:solidFill>
              <a:latin typeface="Bahnschrift" panose="020B0502040204020203" pitchFamily="34" charset="0"/>
            </a:endParaRPr>
          </a:p>
        </p:txBody>
      </p:sp>
      <p:pic>
        <p:nvPicPr>
          <p:cNvPr id="3076" name="Picture 4" descr="https://sun9-15.userapi.com/impf/XjpRJWhSl679bA2Lalln8DETP6n3MnFXm850hw/I1Es7USTRKw.jpg?size=743x600&amp;quality=96&amp;sign=482bcb48c55667c69dece134ee478161&amp;c_uniq_tag=H0ri4Xl2pTLQXpJpzt-vlSEVdioIQ-wsTvFMFHUSbrk&amp;type=album">
            <a:extLst>
              <a:ext uri="{FF2B5EF4-FFF2-40B4-BE49-F238E27FC236}">
                <a16:creationId xmlns:a16="http://schemas.microsoft.com/office/drawing/2014/main" id="{372194FC-3F28-4293-9735-234A68ECF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04" y="154011"/>
            <a:ext cx="1824387" cy="147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054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FCEE6-1138-41ED-808D-67228C343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Критерии отнесения к категории малого предпринимательства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69080F1-A3BF-45BC-9402-AC2684893A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32112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s://yt3.googleusercontent.com/ytc/AGIKgqPY4d-_-ETxhEkmFgPQecyTFQRpofOfNrCNIYfKaQ=s900-c-k-c0x00ffffff-no-rj">
            <a:extLst>
              <a:ext uri="{FF2B5EF4-FFF2-40B4-BE49-F238E27FC236}">
                <a16:creationId xmlns:a16="http://schemas.microsoft.com/office/drawing/2014/main" id="{68BE8E2D-8908-4D37-A063-F5CBAA032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21" y="3041166"/>
            <a:ext cx="2084664" cy="208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115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FCEE6-1138-41ED-808D-67228C343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0" dirty="0">
                <a:solidFill>
                  <a:srgbClr val="333333"/>
                </a:solidFill>
                <a:effectLst/>
                <a:latin typeface="Bahnschrift" panose="020B0502040204020203" pitchFamily="34" charset="0"/>
              </a:rPr>
              <a:t>Критерии отнесения организаций к субъектам малого предпринимательства</a:t>
            </a:r>
            <a:endParaRPr lang="ru-RU" sz="4000" dirty="0">
              <a:latin typeface="Bahnschrift" panose="020B0502040204020203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9D8C58A-A337-4F13-BB18-8D138BB883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465085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30" name="Picture 10" descr="https://prv3.lori-images.net/3d-person-with-gold-coins-over-white-background-0018623955-preview.jpg">
            <a:extLst>
              <a:ext uri="{FF2B5EF4-FFF2-40B4-BE49-F238E27FC236}">
                <a16:creationId xmlns:a16="http://schemas.microsoft.com/office/drawing/2014/main" id="{95410BCB-0B5D-4BB6-9DCA-8D7651BF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446" y="4815281"/>
            <a:ext cx="1599107" cy="185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076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FCEE6-1138-41ED-808D-67228C343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latin typeface="Bahnschrift" panose="020B0502040204020203" pitchFamily="34" charset="0"/>
              </a:rPr>
              <a:t>Виды малых предприятий (по стратегии)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A1A9F0-DFEE-4433-BFE9-1796D1CEC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Bahnschrift" panose="020B0502040204020203" pitchFamily="34" charset="0"/>
              </a:rPr>
              <a:t>1. Коммутанты – взаимодействуют с крупными предприятиями, будучи связанными с ними производственными связями, осуществляя изготовление отдельных </a:t>
            </a:r>
            <a:r>
              <a:rPr lang="ru-RU" sz="2800" dirty="0">
                <a:solidFill>
                  <a:srgbClr val="404040"/>
                </a:solidFill>
                <a:latin typeface="Bahnschrift" panose="020B0502040204020203" pitchFamily="34" charset="0"/>
              </a:rPr>
              <a:t>деталей</a:t>
            </a:r>
            <a:r>
              <a:rPr lang="ru-RU" sz="2800" dirty="0">
                <a:latin typeface="Bahnschrift" panose="020B0502040204020203" pitchFamily="34" charset="0"/>
              </a:rPr>
              <a:t> для крупного производства или промежуточной сборки. </a:t>
            </a:r>
          </a:p>
          <a:p>
            <a:pPr marL="0" indent="0">
              <a:buNone/>
            </a:pPr>
            <a:r>
              <a:rPr lang="ru-RU" sz="2800" dirty="0">
                <a:latin typeface="Bahnschrift" panose="020B0502040204020203" pitchFamily="34" charset="0"/>
              </a:rPr>
              <a:t>В этом случае они находятся в определённой зависимости от крупного производства и не имеют большой степени свободы в выборе деятельности</a:t>
            </a:r>
          </a:p>
        </p:txBody>
      </p:sp>
      <p:pic>
        <p:nvPicPr>
          <p:cNvPr id="6146" name="Picture 2" descr="https://prv2.lori-images.net/stolbiki-monet-0003550034-preview.jpg">
            <a:extLst>
              <a:ext uri="{FF2B5EF4-FFF2-40B4-BE49-F238E27FC236}">
                <a16:creationId xmlns:a16="http://schemas.microsoft.com/office/drawing/2014/main" id="{23D93615-82EC-4D2D-BE03-AC2C8FFD1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114" y="4458587"/>
            <a:ext cx="1996929" cy="160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699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FCEE6-1138-41ED-808D-67228C343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latin typeface="Bahnschrift" panose="020B0502040204020203" pitchFamily="34" charset="0"/>
              </a:rPr>
              <a:t>Виды малых предприятий (по стратегии)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A1A9F0-DFEE-4433-BFE9-1796D1CEC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Bahnschrift" panose="020B0502040204020203" pitchFamily="34" charset="0"/>
              </a:rPr>
              <a:t>2. </a:t>
            </a:r>
            <a:r>
              <a:rPr lang="ru-RU" sz="2800" dirty="0" err="1">
                <a:latin typeface="Bahnschrift" panose="020B0502040204020203" pitchFamily="34" charset="0"/>
              </a:rPr>
              <a:t>Патиенты</a:t>
            </a:r>
            <a:r>
              <a:rPr lang="ru-RU" sz="2800" dirty="0">
                <a:latin typeface="Bahnschrift" panose="020B0502040204020203" pitchFamily="34" charset="0"/>
              </a:rPr>
              <a:t> – самостоятельные предприятия, которые выпускают одежду, обувь, продукты питания, осуществляют ремонтные и строительные работы, т.е. работают на локальных рынках сбыта.</a:t>
            </a:r>
          </a:p>
          <a:p>
            <a:pPr marL="0" indent="0">
              <a:buNone/>
            </a:pPr>
            <a:r>
              <a:rPr lang="ru-RU" sz="2800" dirty="0">
                <a:latin typeface="Bahnschrift" panose="020B0502040204020203" pitchFamily="34" charset="0"/>
              </a:rPr>
              <a:t>Благодаря своей мобильности и специализации могут конкурировать с крупными предприятиями</a:t>
            </a:r>
          </a:p>
        </p:txBody>
      </p:sp>
      <p:pic>
        <p:nvPicPr>
          <p:cNvPr id="7170" name="Picture 2" descr="https://prv1.lori-images.net/stopki-monet-0001239061-preview.jpg">
            <a:extLst>
              <a:ext uri="{FF2B5EF4-FFF2-40B4-BE49-F238E27FC236}">
                <a16:creationId xmlns:a16="http://schemas.microsoft.com/office/drawing/2014/main" id="{6E9D71A1-951E-4E59-A61C-F5A68B0BB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83" y="4144330"/>
            <a:ext cx="2797991" cy="209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056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FCEE6-1138-41ED-808D-67228C343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latin typeface="Bahnschrift" panose="020B0502040204020203" pitchFamily="34" charset="0"/>
              </a:rPr>
              <a:t>Виды малых предприятий (по стратегии)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A1A9F0-DFEE-4433-BFE9-1796D1CEC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Bahnschrift" panose="020B0502040204020203" pitchFamily="34" charset="0"/>
              </a:rPr>
              <a:t>3.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Bahnschrift" panose="020B0502040204020203" pitchFamily="34" charset="0"/>
              </a:rPr>
              <a:t>Эксплеренты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Bahnschrift" panose="020B0502040204020203" pitchFamily="34" charset="0"/>
              </a:rPr>
              <a:t> – инновационные предприятия, ведущие исследовательские работы в области высоких технологий, занимаются научными конструкторскими разработками, предлагая свои продукты интеллектуальной деятельности (опытные образцы, программы, технические новинки и т.д.) крупным предприятиям</a:t>
            </a:r>
            <a:endParaRPr lang="ru-RU" sz="3200" dirty="0">
              <a:latin typeface="Bahnschrift" panose="020B0502040204020203" pitchFamily="34" charset="0"/>
            </a:endParaRPr>
          </a:p>
        </p:txBody>
      </p:sp>
      <p:pic>
        <p:nvPicPr>
          <p:cNvPr id="8194" name="Picture 2" descr="https://manojguptaibh.com/wp-content/uploads/2021/04/refugees-1020274_1920.jpg">
            <a:extLst>
              <a:ext uri="{FF2B5EF4-FFF2-40B4-BE49-F238E27FC236}">
                <a16:creationId xmlns:a16="http://schemas.microsoft.com/office/drawing/2014/main" id="{C2113732-D4DF-440A-A800-58FDC8CE9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133" y="3857414"/>
            <a:ext cx="2495725" cy="24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78459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666</TotalTime>
  <Words>906</Words>
  <Application>Microsoft Office PowerPoint</Application>
  <PresentationFormat>Широкоэкранный</PresentationFormat>
  <Paragraphs>63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-apple-system</vt:lpstr>
      <vt:lpstr>Arial</vt:lpstr>
      <vt:lpstr>Bahnschrift</vt:lpstr>
      <vt:lpstr>Calibri</vt:lpstr>
      <vt:lpstr>Calibri Light</vt:lpstr>
      <vt:lpstr>Wingdings</vt:lpstr>
      <vt:lpstr>Ретро</vt:lpstr>
      <vt:lpstr>Малый бизнес. Проблемы становления и развития</vt:lpstr>
      <vt:lpstr>Предпринимательство (бизнес)</vt:lpstr>
      <vt:lpstr>Условия отнесения субъектов к категории малого предпринимательства</vt:lpstr>
      <vt:lpstr>Классификация бизнеса</vt:lpstr>
      <vt:lpstr>Критерии отнесения к категории малого предпринимательства </vt:lpstr>
      <vt:lpstr>Критерии отнесения организаций к субъектам малого предпринимательства</vt:lpstr>
      <vt:lpstr>Виды малых предприятий (по стратегии)</vt:lpstr>
      <vt:lpstr>Виды малых предприятий (по стратегии)</vt:lpstr>
      <vt:lpstr>Виды малых предприятий (по стратегии)</vt:lpstr>
      <vt:lpstr>Презентация PowerPoint</vt:lpstr>
      <vt:lpstr>Презентация PowerPoint</vt:lpstr>
      <vt:lpstr>Формирование малого бизнеса</vt:lpstr>
      <vt:lpstr>Презентация PowerPoint</vt:lpstr>
      <vt:lpstr>Развитие малого предпринимательства</vt:lpstr>
      <vt:lpstr>Развитие малого предпринимательства</vt:lpstr>
      <vt:lpstr>Перспективы развития малого предпринимательства</vt:lpstr>
      <vt:lpstr>Презентация PowerPoint</vt:lpstr>
      <vt:lpstr>Презентация PowerPoint</vt:lpstr>
      <vt:lpstr>Презентация PowerPoint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Малый бизнес. Проблемы становления и развития</dc:title>
  <dc:creator>Andrey Skvorcov</dc:creator>
  <cp:lastModifiedBy>Дембицкая ЕВ</cp:lastModifiedBy>
  <cp:revision>27</cp:revision>
  <dcterms:created xsi:type="dcterms:W3CDTF">2023-11-22T09:23:53Z</dcterms:created>
  <dcterms:modified xsi:type="dcterms:W3CDTF">2024-02-13T06:34:00Z</dcterms:modified>
</cp:coreProperties>
</file>